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678" r:id="rId2"/>
  </p:sldMasterIdLst>
  <p:notesMasterIdLst>
    <p:notesMasterId r:id="rId18"/>
  </p:notesMasterIdLst>
  <p:sldIdLst>
    <p:sldId id="256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  <a:srgbClr val="F8AAF2"/>
    <a:srgbClr val="AA43F7"/>
    <a:srgbClr val="A8A2FC"/>
    <a:srgbClr val="BCA2FC"/>
    <a:srgbClr val="9C76FA"/>
    <a:srgbClr val="70AC2E"/>
    <a:srgbClr val="7EC234"/>
    <a:srgbClr val="CC00CC"/>
    <a:srgbClr val="FFD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8" autoAdjust="0"/>
    <p:restoredTop sz="93134" autoAdjust="0"/>
  </p:normalViewPr>
  <p:slideViewPr>
    <p:cSldViewPr>
      <p:cViewPr varScale="1">
        <p:scale>
          <a:sx n="106" d="100"/>
          <a:sy n="106" d="100"/>
        </p:scale>
        <p:origin x="178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37E3A-2D2E-4303-9988-B5C4EEFA5622}" type="datetimeFigureOut">
              <a:rPr lang="es-VE" smtClean="0"/>
              <a:t>22/10/2022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7388E-9372-4EA9-BD82-C964957FF54F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8952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sz="quarter" idx="10"/>
          </p:nvPr>
        </p:nvSpPr>
        <p:spPr>
          <a:xfrm>
            <a:off x="3071802" y="500063"/>
            <a:ext cx="5015495" cy="10715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571500" y="2143125"/>
            <a:ext cx="2428864" cy="4214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gency FB" pitchFamily="34" charset="0"/>
              </a:defRPr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1" name="9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3428993" y="2143145"/>
            <a:ext cx="2428892" cy="4214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gency FB" pitchFamily="34" charset="0"/>
              </a:defRPr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9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86513" y="2143116"/>
            <a:ext cx="2357454" cy="4214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gency FB" pitchFamily="34" charset="0"/>
              </a:defRPr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13 Marcador de contenido"/>
          <p:cNvSpPr>
            <a:spLocks noGrp="1"/>
          </p:cNvSpPr>
          <p:nvPr>
            <p:ph sz="quarter" idx="14"/>
          </p:nvPr>
        </p:nvSpPr>
        <p:spPr>
          <a:xfrm>
            <a:off x="518351" y="6427683"/>
            <a:ext cx="8143875" cy="214313"/>
          </a:xfrm>
          <a:prstGeom prst="rect">
            <a:avLst/>
          </a:prstGeom>
        </p:spPr>
        <p:txBody>
          <a:bodyPr/>
          <a:lstStyle>
            <a:lvl1pPr algn="r">
              <a:buNone/>
              <a:defRPr sz="90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4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contenido"/>
          <p:cNvSpPr>
            <a:spLocks noGrp="1"/>
          </p:cNvSpPr>
          <p:nvPr>
            <p:ph sz="quarter" idx="13"/>
          </p:nvPr>
        </p:nvSpPr>
        <p:spPr>
          <a:xfrm>
            <a:off x="2509443" y="71414"/>
            <a:ext cx="5786452" cy="2857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9 Marcador de medios"/>
          <p:cNvSpPr>
            <a:spLocks noGrp="1"/>
          </p:cNvSpPr>
          <p:nvPr>
            <p:ph type="media" sz="quarter" idx="14"/>
          </p:nvPr>
        </p:nvSpPr>
        <p:spPr>
          <a:xfrm>
            <a:off x="500063" y="4005064"/>
            <a:ext cx="3286125" cy="2281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gency FB" pitchFamily="34" charset="0"/>
              </a:defRPr>
            </a:lvl1pPr>
          </a:lstStyle>
          <a:p>
            <a:pPr lvl="0"/>
            <a:r>
              <a:rPr lang="es-ES" noProof="0"/>
              <a:t>Haga clic en el icno para agregar medios</a:t>
            </a:r>
            <a:endParaRPr lang="es-ES" noProof="0" dirty="0"/>
          </a:p>
        </p:txBody>
      </p:sp>
      <p:sp>
        <p:nvSpPr>
          <p:cNvPr id="12" name="11 Marcador de posición de imagen"/>
          <p:cNvSpPr>
            <a:spLocks noGrp="1"/>
          </p:cNvSpPr>
          <p:nvPr>
            <p:ph type="pic" sz="quarter" idx="15"/>
          </p:nvPr>
        </p:nvSpPr>
        <p:spPr>
          <a:xfrm>
            <a:off x="500057" y="1556792"/>
            <a:ext cx="3286125" cy="2376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gency FB" pitchFamily="34" charset="0"/>
              </a:defRPr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13 Marcador de contenido"/>
          <p:cNvSpPr>
            <a:spLocks noGrp="1"/>
          </p:cNvSpPr>
          <p:nvPr>
            <p:ph sz="quarter" idx="16"/>
          </p:nvPr>
        </p:nvSpPr>
        <p:spPr>
          <a:xfrm>
            <a:off x="4115972" y="1556792"/>
            <a:ext cx="4500562" cy="47297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5" name="13 Marcador de contenido"/>
          <p:cNvSpPr>
            <a:spLocks noGrp="1"/>
          </p:cNvSpPr>
          <p:nvPr>
            <p:ph sz="quarter" idx="17"/>
          </p:nvPr>
        </p:nvSpPr>
        <p:spPr>
          <a:xfrm>
            <a:off x="518351" y="6418539"/>
            <a:ext cx="8143875" cy="214313"/>
          </a:xfrm>
          <a:prstGeom prst="rect">
            <a:avLst/>
          </a:prstGeom>
        </p:spPr>
        <p:txBody>
          <a:bodyPr/>
          <a:lstStyle>
            <a:lvl1pPr algn="r">
              <a:buNone/>
              <a:defRPr sz="90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8"/>
          </p:nvPr>
        </p:nvSpPr>
        <p:spPr>
          <a:xfrm>
            <a:off x="468313" y="746887"/>
            <a:ext cx="8135937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143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45E1E-ECB5-4E03-9281-B4EB49224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72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B71F2-8F4B-4688-816F-25DF0CB56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4800" cy="9144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1295400"/>
            <a:ext cx="79248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72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EE5C0-FC17-40DD-9F47-901D7C06B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sz="quarter" idx="10"/>
          </p:nvPr>
        </p:nvSpPr>
        <p:spPr>
          <a:xfrm>
            <a:off x="3071802" y="500063"/>
            <a:ext cx="5015495" cy="10715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571500" y="2143125"/>
            <a:ext cx="2428864" cy="4214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gency FB" pitchFamily="34" charset="0"/>
              </a:defRPr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1" name="9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3428993" y="2143145"/>
            <a:ext cx="2428892" cy="4214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gency FB" pitchFamily="34" charset="0"/>
              </a:defRPr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9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86513" y="2143116"/>
            <a:ext cx="2357454" cy="4214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gency FB" pitchFamily="34" charset="0"/>
              </a:defRPr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13 Marcador de contenido"/>
          <p:cNvSpPr>
            <a:spLocks noGrp="1"/>
          </p:cNvSpPr>
          <p:nvPr>
            <p:ph sz="quarter" idx="14"/>
          </p:nvPr>
        </p:nvSpPr>
        <p:spPr>
          <a:xfrm>
            <a:off x="518351" y="6427683"/>
            <a:ext cx="8143875" cy="214313"/>
          </a:xfrm>
          <a:prstGeom prst="rect">
            <a:avLst/>
          </a:prstGeom>
        </p:spPr>
        <p:txBody>
          <a:bodyPr/>
          <a:lstStyle>
            <a:lvl1pPr algn="r">
              <a:buNone/>
              <a:defRPr sz="90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4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contenido"/>
          <p:cNvSpPr>
            <a:spLocks noGrp="1"/>
          </p:cNvSpPr>
          <p:nvPr>
            <p:ph sz="quarter" idx="13"/>
          </p:nvPr>
        </p:nvSpPr>
        <p:spPr>
          <a:xfrm>
            <a:off x="2509443" y="71414"/>
            <a:ext cx="5786452" cy="2857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9 Marcador de medios"/>
          <p:cNvSpPr>
            <a:spLocks noGrp="1"/>
          </p:cNvSpPr>
          <p:nvPr>
            <p:ph type="media" sz="quarter" idx="14"/>
          </p:nvPr>
        </p:nvSpPr>
        <p:spPr>
          <a:xfrm>
            <a:off x="500063" y="4005064"/>
            <a:ext cx="3286125" cy="2281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gency FB" pitchFamily="34" charset="0"/>
              </a:defRPr>
            </a:lvl1pPr>
          </a:lstStyle>
          <a:p>
            <a:pPr lvl="0"/>
            <a:r>
              <a:rPr lang="es-ES" noProof="0"/>
              <a:t>Haga clic en el icno para agregar medios</a:t>
            </a:r>
            <a:endParaRPr lang="es-ES" noProof="0" dirty="0"/>
          </a:p>
        </p:txBody>
      </p:sp>
      <p:sp>
        <p:nvSpPr>
          <p:cNvPr id="12" name="11 Marcador de posición de imagen"/>
          <p:cNvSpPr>
            <a:spLocks noGrp="1"/>
          </p:cNvSpPr>
          <p:nvPr>
            <p:ph type="pic" sz="quarter" idx="15"/>
          </p:nvPr>
        </p:nvSpPr>
        <p:spPr>
          <a:xfrm>
            <a:off x="500057" y="1556792"/>
            <a:ext cx="3286125" cy="2376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gency FB" pitchFamily="34" charset="0"/>
              </a:defRPr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13 Marcador de contenido"/>
          <p:cNvSpPr>
            <a:spLocks noGrp="1"/>
          </p:cNvSpPr>
          <p:nvPr>
            <p:ph sz="quarter" idx="16"/>
          </p:nvPr>
        </p:nvSpPr>
        <p:spPr>
          <a:xfrm>
            <a:off x="4115972" y="1556792"/>
            <a:ext cx="4500562" cy="47297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5" name="13 Marcador de contenido"/>
          <p:cNvSpPr>
            <a:spLocks noGrp="1"/>
          </p:cNvSpPr>
          <p:nvPr>
            <p:ph sz="quarter" idx="17"/>
          </p:nvPr>
        </p:nvSpPr>
        <p:spPr>
          <a:xfrm>
            <a:off x="518351" y="6418539"/>
            <a:ext cx="8143875" cy="214313"/>
          </a:xfrm>
          <a:prstGeom prst="rect">
            <a:avLst/>
          </a:prstGeom>
        </p:spPr>
        <p:txBody>
          <a:bodyPr/>
          <a:lstStyle>
            <a:lvl1pPr algn="r">
              <a:buNone/>
              <a:defRPr sz="90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8"/>
          </p:nvPr>
        </p:nvSpPr>
        <p:spPr>
          <a:xfrm>
            <a:off x="468313" y="746887"/>
            <a:ext cx="8135937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143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45E1E-ECB5-4E03-9281-B4EB49224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 descr="pregradedu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88" y="0"/>
            <a:ext cx="9104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2 Imagen" descr="pregradesa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875" y="0"/>
            <a:ext cx="911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3 Imagen" descr="pregradeste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875" y="0"/>
            <a:ext cx="911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 advClick="0" advTm="0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 descr="pregradedu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88" y="0"/>
            <a:ext cx="9104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2 Imagen" descr="pregradesa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75" y="0"/>
            <a:ext cx="911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3 Imagen" descr="pregradeste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875" y="0"/>
            <a:ext cx="911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ransition advClick="0" advTm="0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/>
          </p:cNvSpPr>
          <p:nvPr>
            <p:ph type="subTitle" idx="1"/>
          </p:nvPr>
        </p:nvSpPr>
        <p:spPr>
          <a:xfrm>
            <a:off x="3923928" y="4293096"/>
            <a:ext cx="4896544" cy="1296144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s-ES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s-ES" sz="2400" dirty="0">
                <a:latin typeface="Arial" charset="0"/>
                <a:cs typeface="Arial" charset="0"/>
              </a:rPr>
              <a:t>Autora:</a:t>
            </a:r>
          </a:p>
          <a:p>
            <a:pPr>
              <a:lnSpc>
                <a:spcPct val="80000"/>
              </a:lnSpc>
            </a:pPr>
            <a:r>
              <a:rPr lang="es-ES" sz="2400" dirty="0">
                <a:latin typeface="Arial" charset="0"/>
                <a:cs typeface="Arial" charset="0"/>
              </a:rPr>
              <a:t>Lcda. Andreina Hernández. MSc.</a:t>
            </a:r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3946385" y="2420888"/>
            <a:ext cx="429802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000" b="1" kern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TOMA DE DECISIONES GERENCIALES</a:t>
            </a:r>
          </a:p>
        </p:txBody>
      </p:sp>
      <p:sp>
        <p:nvSpPr>
          <p:cNvPr id="14" name="10 CuadroTexto"/>
          <p:cNvSpPr txBox="1">
            <a:spLocks noChangeArrowheads="1"/>
          </p:cNvSpPr>
          <p:nvPr/>
        </p:nvSpPr>
        <p:spPr bwMode="auto">
          <a:xfrm>
            <a:off x="2296839" y="692696"/>
            <a:ext cx="6163593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AR" sz="1600" b="1" dirty="0">
                <a:latin typeface="Arial" pitchFamily="34" charset="0"/>
                <a:cs typeface="Arial" pitchFamily="34" charset="0"/>
              </a:rPr>
              <a:t>UNIVERSIDAD Dr. RAFAEL BELLOSO CHACIN - URBE</a:t>
            </a:r>
          </a:p>
          <a:p>
            <a:pPr algn="ctr">
              <a:lnSpc>
                <a:spcPct val="130000"/>
              </a:lnSpc>
            </a:pPr>
            <a:r>
              <a:rPr lang="es-AR" sz="1600" b="1" dirty="0">
                <a:latin typeface="Arial" pitchFamily="34" charset="0"/>
                <a:cs typeface="Arial" pitchFamily="34" charset="0"/>
              </a:rPr>
              <a:t>ESCUELA DE CONTADURIA PUBLICA</a:t>
            </a:r>
          </a:p>
        </p:txBody>
      </p:sp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988840"/>
            <a:ext cx="3164589" cy="4242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Rectángulo"/>
          <p:cNvSpPr/>
          <p:nvPr/>
        </p:nvSpPr>
        <p:spPr>
          <a:xfrm>
            <a:off x="683568" y="620688"/>
            <a:ext cx="16024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026" name="Picture 2" descr="C:\Users\Tutor\Downloads\descar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9546"/>
            <a:ext cx="1527423" cy="145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contenido"/>
          <p:cNvSpPr>
            <a:spLocks noGrp="1"/>
          </p:cNvSpPr>
          <p:nvPr>
            <p:ph sz="quarter" idx="13"/>
          </p:nvPr>
        </p:nvSpPr>
        <p:spPr bwMode="auto">
          <a:xfrm>
            <a:off x="4000496" y="71438"/>
            <a:ext cx="4295779" cy="3571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VE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Toma de Decisiones Gerenciales</a:t>
            </a:r>
          </a:p>
        </p:txBody>
      </p:sp>
      <p:sp>
        <p:nvSpPr>
          <p:cNvPr id="4102" name="5 Marcador de contenido"/>
          <p:cNvSpPr>
            <a:spLocks noGrp="1"/>
          </p:cNvSpPr>
          <p:nvPr>
            <p:ph sz="quarter" idx="17"/>
          </p:nvPr>
        </p:nvSpPr>
        <p:spPr bwMode="auto">
          <a:xfrm>
            <a:off x="519113" y="6418263"/>
            <a:ext cx="8143875" cy="214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VE" dirty="0"/>
              <a:t>Análisis de Costos                                                                                  </a:t>
            </a:r>
            <a:r>
              <a:rPr lang="es-VE" sz="1000" b="1" dirty="0"/>
              <a:t>Lcda. ANDREINA HERNANDEZ</a:t>
            </a:r>
            <a:r>
              <a:rPr lang="es-VE" sz="1000" dirty="0"/>
              <a:t>, </a:t>
            </a:r>
            <a:r>
              <a:rPr lang="es-VE" sz="1000" b="1" dirty="0" err="1"/>
              <a:t>MSc</a:t>
            </a:r>
            <a:r>
              <a:rPr lang="es-VE" sz="1000" b="1" dirty="0"/>
              <a:t> </a:t>
            </a:r>
            <a:r>
              <a:rPr lang="es-VE" dirty="0"/>
              <a:t>                                                                                              Noviembre 2022   Enero 2012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426943" y="620688"/>
            <a:ext cx="824951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EJEMPLOS PARA ILUSTRAR LOS TRES TIPOS DE FORMATOS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745128" y="1364570"/>
            <a:ext cx="77153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Inesperadamente en ese año la demanda fue baja y la empresa sólo logró vender 50.000 mesas al precio regular de venta de Bs. 1.250 por unidad, y 20.000 mesas a un precio de venta muy reducido de Bs. 950 la unidad.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Como la probabilidad de vender las otras 30.000 mesas es poca, casi ninguna, y sin querer seguir teniéndolas en el inventario, la empresa estudia las siguientes alternativas: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Desechar las mesas con un precio de venta de Bs. 200 cada una, además incurriendo en costos de colocación de Bs. 50 por mesa.</a:t>
            </a:r>
          </a:p>
          <a:p>
            <a:pPr lvl="0"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Remodelar las mesas con un precio de venta de Bs. 400 por unidad, incurriendo en los siguientes costos por unidad: materiales directos Bs. 90, mano de obra directa Bs. 70 y costos indirectos de fabricación Bs. 60.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7158" y="49778"/>
            <a:ext cx="1118498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050" name="Picture 2" descr="C:\Users\Tutor\Downloads\descarga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141"/>
            <a:ext cx="2210778" cy="58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395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50"/>
                            </p:stCondLst>
                            <p:childTnLst>
                              <p:par>
                                <p:cTn id="1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5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50"/>
                            </p:stCondLst>
                            <p:childTnLst>
                              <p:par>
                                <p:cTn id="2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contenido"/>
          <p:cNvSpPr>
            <a:spLocks noGrp="1"/>
          </p:cNvSpPr>
          <p:nvPr>
            <p:ph sz="quarter" idx="13"/>
          </p:nvPr>
        </p:nvSpPr>
        <p:spPr bwMode="auto">
          <a:xfrm>
            <a:off x="4000496" y="71438"/>
            <a:ext cx="4295779" cy="3571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VE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Toma de Decisiones Gerenciales</a:t>
            </a:r>
          </a:p>
        </p:txBody>
      </p:sp>
      <p:sp>
        <p:nvSpPr>
          <p:cNvPr id="4102" name="5 Marcador de contenido"/>
          <p:cNvSpPr>
            <a:spLocks noGrp="1"/>
          </p:cNvSpPr>
          <p:nvPr>
            <p:ph sz="quarter" idx="17"/>
          </p:nvPr>
        </p:nvSpPr>
        <p:spPr bwMode="auto">
          <a:xfrm>
            <a:off x="519113" y="6418263"/>
            <a:ext cx="8143875" cy="214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VE" dirty="0"/>
              <a:t>Análisis de Costos                                                                                  </a:t>
            </a:r>
            <a:r>
              <a:rPr lang="es-VE" sz="1000" b="1" dirty="0"/>
              <a:t>Lcda. ANDREINA HERNANDEZ</a:t>
            </a:r>
            <a:r>
              <a:rPr lang="es-VE" sz="1000" dirty="0"/>
              <a:t>, </a:t>
            </a:r>
            <a:r>
              <a:rPr lang="es-VE" sz="1000" b="1" dirty="0" err="1"/>
              <a:t>MSc</a:t>
            </a:r>
            <a:r>
              <a:rPr lang="es-VE" sz="1000" b="1" dirty="0"/>
              <a:t> </a:t>
            </a:r>
            <a:r>
              <a:rPr lang="es-VE" dirty="0"/>
              <a:t>                                                                                              Noviembre 2022   Enero 2012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426943" y="620688"/>
            <a:ext cx="824951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EJEMPLOS PARA ILUSTRAR LOS TRES TIPOS DE FORMATOS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7158" y="49778"/>
            <a:ext cx="1118498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050" name="Picture 2" descr="C:\Users\Tutor\Downloads\descarga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141"/>
            <a:ext cx="2210778" cy="58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7D97A2-AAA2-53A0-DBB1-21D0B3F09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58173"/>
            <a:ext cx="7416824" cy="378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915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50"/>
                            </p:stCondLst>
                            <p:childTnLst>
                              <p:par>
                                <p:cTn id="1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5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contenido"/>
          <p:cNvSpPr>
            <a:spLocks noGrp="1"/>
          </p:cNvSpPr>
          <p:nvPr>
            <p:ph sz="quarter" idx="13"/>
          </p:nvPr>
        </p:nvSpPr>
        <p:spPr bwMode="auto">
          <a:xfrm>
            <a:off x="4000496" y="71438"/>
            <a:ext cx="4295779" cy="3571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VE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Toma de Decisiones Gerenciales</a:t>
            </a:r>
          </a:p>
        </p:txBody>
      </p:sp>
      <p:sp>
        <p:nvSpPr>
          <p:cNvPr id="4102" name="5 Marcador de contenido"/>
          <p:cNvSpPr>
            <a:spLocks noGrp="1"/>
          </p:cNvSpPr>
          <p:nvPr>
            <p:ph sz="quarter" idx="17"/>
          </p:nvPr>
        </p:nvSpPr>
        <p:spPr bwMode="auto">
          <a:xfrm>
            <a:off x="519113" y="6418263"/>
            <a:ext cx="8143875" cy="214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VE" dirty="0"/>
              <a:t>Análisis de Costos                                                                                  </a:t>
            </a:r>
            <a:r>
              <a:rPr lang="es-VE" sz="1000" b="1" dirty="0"/>
              <a:t>Lcda. ANDREINA HERNANDEZ</a:t>
            </a:r>
            <a:r>
              <a:rPr lang="es-VE" sz="1000" dirty="0"/>
              <a:t>, </a:t>
            </a:r>
            <a:r>
              <a:rPr lang="es-VE" sz="1000" b="1" dirty="0" err="1"/>
              <a:t>MSc</a:t>
            </a:r>
            <a:r>
              <a:rPr lang="es-VE" sz="1000" b="1" dirty="0"/>
              <a:t> </a:t>
            </a:r>
            <a:r>
              <a:rPr lang="es-VE" dirty="0"/>
              <a:t>                                                                                              Noviembre 2022   Enero 2012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426943" y="620688"/>
            <a:ext cx="824951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EJEMPLOS PARA ILUSTRAR LOS TRES TIPOS DE FORMATOS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7158" y="49778"/>
            <a:ext cx="1118498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050" name="Picture 2" descr="C:\Users\Tutor\Downloads\descarga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141"/>
            <a:ext cx="2210778" cy="58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AFF8B3D-F3C0-3F18-73F5-5B4C0DA7F0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426451"/>
              </p:ext>
            </p:extLst>
          </p:nvPr>
        </p:nvGraphicFramePr>
        <p:xfrm>
          <a:off x="827584" y="1848615"/>
          <a:ext cx="7344816" cy="3663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09442" imgH="2429158" progId="Word.Document.12">
                  <p:embed/>
                </p:oleObj>
              </mc:Choice>
              <mc:Fallback>
                <p:oleObj name="Document" r:id="rId3" imgW="5609442" imgH="24291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848615"/>
                        <a:ext cx="7344816" cy="3663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42100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50"/>
                            </p:stCondLst>
                            <p:childTnLst>
                              <p:par>
                                <p:cTn id="1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5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contenido"/>
          <p:cNvSpPr>
            <a:spLocks noGrp="1"/>
          </p:cNvSpPr>
          <p:nvPr>
            <p:ph sz="quarter" idx="13"/>
          </p:nvPr>
        </p:nvSpPr>
        <p:spPr bwMode="auto">
          <a:xfrm>
            <a:off x="4000496" y="71438"/>
            <a:ext cx="4295779" cy="3571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VE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Toma de Decisiones Gerenciales</a:t>
            </a:r>
          </a:p>
        </p:txBody>
      </p:sp>
      <p:sp>
        <p:nvSpPr>
          <p:cNvPr id="4102" name="5 Marcador de contenido"/>
          <p:cNvSpPr>
            <a:spLocks noGrp="1"/>
          </p:cNvSpPr>
          <p:nvPr>
            <p:ph sz="quarter" idx="17"/>
          </p:nvPr>
        </p:nvSpPr>
        <p:spPr bwMode="auto">
          <a:xfrm>
            <a:off x="519113" y="6418263"/>
            <a:ext cx="8143875" cy="214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VE" dirty="0"/>
              <a:t>Análisis de Costos                                                                                  </a:t>
            </a:r>
            <a:r>
              <a:rPr lang="es-VE" sz="1000" b="1" dirty="0"/>
              <a:t>Lcda. ANDREINA HERNANDEZ</a:t>
            </a:r>
            <a:r>
              <a:rPr lang="es-VE" sz="1000" dirty="0"/>
              <a:t>, </a:t>
            </a:r>
            <a:r>
              <a:rPr lang="es-VE" sz="1000" b="1" dirty="0" err="1"/>
              <a:t>MSc</a:t>
            </a:r>
            <a:r>
              <a:rPr lang="es-VE" sz="1000" b="1" dirty="0"/>
              <a:t> </a:t>
            </a:r>
            <a:r>
              <a:rPr lang="es-VE" dirty="0"/>
              <a:t>                                                                                              Noviembre 2022   Enero 2012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426943" y="620688"/>
            <a:ext cx="824951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EJEMPLOS PARA ILUSTRAR LOS TRES TIPOS DE FORMATOS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7158" y="49778"/>
            <a:ext cx="1118498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050" name="Picture 2" descr="C:\Users\Tutor\Downloads\descarga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141"/>
            <a:ext cx="2210778" cy="58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0235D8C-98CF-1AB7-1F9E-9C981580D0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589313"/>
              </p:ext>
            </p:extLst>
          </p:nvPr>
        </p:nvGraphicFramePr>
        <p:xfrm>
          <a:off x="971600" y="1792486"/>
          <a:ext cx="7416824" cy="2644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09442" imgH="2121277" progId="Word.Document.12">
                  <p:embed/>
                </p:oleObj>
              </mc:Choice>
              <mc:Fallback>
                <p:oleObj name="Document" r:id="rId3" imgW="5609442" imgH="21212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792486"/>
                        <a:ext cx="7416824" cy="2644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412C16B-0C33-975B-7FD3-7DE79B2D00DB}"/>
              </a:ext>
            </a:extLst>
          </p:cNvPr>
          <p:cNvSpPr txBox="1"/>
          <p:nvPr/>
        </p:nvSpPr>
        <p:spPr>
          <a:xfrm>
            <a:off x="1619672" y="4368386"/>
            <a:ext cx="5400600" cy="611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s-VE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s-VE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calcular este costo de oportunidad se toman en cuenta los costos e ingresos relevantes de la alternativa descartada. (Alternativa de Remodelar: Ingresos relevante Bs. 400 – costo relevante Bs. 220 = Bs. 180). 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11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50"/>
                            </p:stCondLst>
                            <p:childTnLst>
                              <p:par>
                                <p:cTn id="1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5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contenido"/>
          <p:cNvSpPr>
            <a:spLocks noGrp="1"/>
          </p:cNvSpPr>
          <p:nvPr>
            <p:ph sz="quarter" idx="13"/>
          </p:nvPr>
        </p:nvSpPr>
        <p:spPr bwMode="auto">
          <a:xfrm>
            <a:off x="4000496" y="71438"/>
            <a:ext cx="4295779" cy="3571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VE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Toma de Decisiones Gerenciales</a:t>
            </a:r>
          </a:p>
        </p:txBody>
      </p:sp>
      <p:sp>
        <p:nvSpPr>
          <p:cNvPr id="4102" name="5 Marcador de contenido"/>
          <p:cNvSpPr>
            <a:spLocks noGrp="1"/>
          </p:cNvSpPr>
          <p:nvPr>
            <p:ph sz="quarter" idx="17"/>
          </p:nvPr>
        </p:nvSpPr>
        <p:spPr bwMode="auto">
          <a:xfrm>
            <a:off x="519113" y="6418263"/>
            <a:ext cx="8143875" cy="214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VE" dirty="0"/>
              <a:t>Análisis de Costos                                                                                  </a:t>
            </a:r>
            <a:r>
              <a:rPr lang="es-VE" sz="1000" b="1" dirty="0"/>
              <a:t>Lcda. ANDREINA HERNANDEZ</a:t>
            </a:r>
            <a:r>
              <a:rPr lang="es-VE" sz="1000" dirty="0"/>
              <a:t>, </a:t>
            </a:r>
            <a:r>
              <a:rPr lang="es-VE" sz="1000" b="1" dirty="0" err="1"/>
              <a:t>MSc</a:t>
            </a:r>
            <a:r>
              <a:rPr lang="es-VE" sz="1000" b="1" dirty="0"/>
              <a:t> </a:t>
            </a:r>
            <a:r>
              <a:rPr lang="es-VE" dirty="0"/>
              <a:t>                                                                                              Noviembre 2022   Enero 2012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426943" y="620688"/>
            <a:ext cx="824951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EJEMPLOS PARA ILUSTRAR LOS TRES TIPOS DE FORMATOS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7158" y="49778"/>
            <a:ext cx="1118498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050" name="Picture 2" descr="C:\Users\Tutor\Downloads\descarga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141"/>
            <a:ext cx="2210778" cy="58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D07D21A-A682-38E6-2225-808F1F0433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516356"/>
              </p:ext>
            </p:extLst>
          </p:nvPr>
        </p:nvGraphicFramePr>
        <p:xfrm>
          <a:off x="1043608" y="1638052"/>
          <a:ext cx="7128792" cy="2943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09442" imgH="2718292" progId="Word.Document.12">
                  <p:embed/>
                </p:oleObj>
              </mc:Choice>
              <mc:Fallback>
                <p:oleObj name="Document" r:id="rId3" imgW="5609442" imgH="27182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1638052"/>
                        <a:ext cx="7128792" cy="2943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817BC8C-5D5D-FF25-EE8C-0FA9D5E76F02}"/>
              </a:ext>
            </a:extLst>
          </p:cNvPr>
          <p:cNvSpPr txBox="1"/>
          <p:nvPr/>
        </p:nvSpPr>
        <p:spPr>
          <a:xfrm>
            <a:off x="1547664" y="4368386"/>
            <a:ext cx="5328592" cy="611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s-VE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s-VE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calcular este costo de oportunidad se toman en cuenta los costos e ingresos relevantes de la alternativa descartada. (Alternativa de Desechar: Ingresos relevante Bs. 200 – costo relevante Bs. 50 = Bs. 150).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123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50"/>
                            </p:stCondLst>
                            <p:childTnLst>
                              <p:par>
                                <p:cTn id="1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5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contenido"/>
          <p:cNvSpPr>
            <a:spLocks noGrp="1"/>
          </p:cNvSpPr>
          <p:nvPr>
            <p:ph sz="quarter" idx="13"/>
          </p:nvPr>
        </p:nvSpPr>
        <p:spPr bwMode="auto">
          <a:xfrm>
            <a:off x="4000496" y="71438"/>
            <a:ext cx="4295779" cy="3571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VE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Toma de Decisiones Gerenciales</a:t>
            </a:r>
          </a:p>
        </p:txBody>
      </p:sp>
      <p:sp>
        <p:nvSpPr>
          <p:cNvPr id="4102" name="5 Marcador de contenido"/>
          <p:cNvSpPr>
            <a:spLocks noGrp="1"/>
          </p:cNvSpPr>
          <p:nvPr>
            <p:ph sz="quarter" idx="17"/>
          </p:nvPr>
        </p:nvSpPr>
        <p:spPr bwMode="auto">
          <a:xfrm>
            <a:off x="519113" y="6418263"/>
            <a:ext cx="8143875" cy="214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VE" dirty="0"/>
              <a:t>Análisis de Costos                                                                                  </a:t>
            </a:r>
            <a:r>
              <a:rPr lang="es-VE" sz="1000" b="1" dirty="0"/>
              <a:t>Lcda. ANDREINA HERNANDEZ</a:t>
            </a:r>
            <a:r>
              <a:rPr lang="es-VE" sz="1000" dirty="0"/>
              <a:t>, </a:t>
            </a:r>
            <a:r>
              <a:rPr lang="es-VE" sz="1000" b="1" dirty="0" err="1"/>
              <a:t>MSc</a:t>
            </a:r>
            <a:r>
              <a:rPr lang="es-VE" sz="1000" b="1" dirty="0"/>
              <a:t> </a:t>
            </a:r>
            <a:r>
              <a:rPr lang="es-VE" dirty="0"/>
              <a:t>                                                                                              Noviembre 2022   Enero 2012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426943" y="620688"/>
            <a:ext cx="824951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EJEMPLOS PARA ILUSTRAR LOS TRES TIPOS DE FORMATOS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7158" y="49778"/>
            <a:ext cx="1118498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050" name="Picture 2" descr="C:\Users\Tutor\Downloads\descarga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141"/>
            <a:ext cx="2210778" cy="58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9D9104-1803-5F48-D4A7-723B07B2F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1568164"/>
            <a:ext cx="7612707" cy="416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103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50"/>
                            </p:stCondLst>
                            <p:childTnLst>
                              <p:par>
                                <p:cTn id="1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5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contenido"/>
          <p:cNvSpPr>
            <a:spLocks noGrp="1"/>
          </p:cNvSpPr>
          <p:nvPr>
            <p:ph sz="quarter" idx="13"/>
          </p:nvPr>
        </p:nvSpPr>
        <p:spPr bwMode="auto">
          <a:xfrm>
            <a:off x="4000496" y="71438"/>
            <a:ext cx="4295779" cy="3571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VE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Toma de Decisiones Gerenciales</a:t>
            </a:r>
          </a:p>
        </p:txBody>
      </p:sp>
      <p:sp>
        <p:nvSpPr>
          <p:cNvPr id="4102" name="5 Marcador de contenido"/>
          <p:cNvSpPr>
            <a:spLocks noGrp="1"/>
          </p:cNvSpPr>
          <p:nvPr>
            <p:ph sz="quarter" idx="17"/>
          </p:nvPr>
        </p:nvSpPr>
        <p:spPr bwMode="auto">
          <a:xfrm>
            <a:off x="519113" y="6418263"/>
            <a:ext cx="8143875" cy="214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VE" dirty="0"/>
              <a:t>Análisis de Costos                                                                                  </a:t>
            </a:r>
            <a:r>
              <a:rPr lang="es-VE" sz="1000" b="1" dirty="0"/>
              <a:t>Lcda. ANDREINA HERNANDEZ</a:t>
            </a:r>
            <a:r>
              <a:rPr lang="es-VE" sz="1000" dirty="0"/>
              <a:t>, </a:t>
            </a:r>
            <a:r>
              <a:rPr lang="es-VE" sz="1000" b="1" dirty="0" err="1"/>
              <a:t>MSc</a:t>
            </a:r>
            <a:r>
              <a:rPr lang="es-VE" sz="1000" b="1" dirty="0"/>
              <a:t> </a:t>
            </a:r>
            <a:r>
              <a:rPr lang="es-VE" dirty="0"/>
              <a:t>                                                                                              Noviembre 2022   Enero 2012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1857356" y="642918"/>
            <a:ext cx="542928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TOMA DE DECISIONES</a:t>
            </a:r>
          </a:p>
        </p:txBody>
      </p:sp>
      <p:pic>
        <p:nvPicPr>
          <p:cNvPr id="21" name="Picture 3" descr="C:\Documents and Settings\Hams\Escritorio\Sin título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4108165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Rectángulo"/>
          <p:cNvSpPr/>
          <p:nvPr/>
        </p:nvSpPr>
        <p:spPr>
          <a:xfrm>
            <a:off x="714348" y="1850048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La toma de decisiones, sea a corto o largo plazo, es un proceso de selección entre dos o más cursos de acción alternativos. Generalmente se refieren a decisiones económicas importantes, como producción, mercadeo y finanzas.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7158" y="49778"/>
            <a:ext cx="1118498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050" name="Picture 2" descr="C:\Users\Tutor\Downloads\descarga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141"/>
            <a:ext cx="2210778" cy="58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contenido"/>
          <p:cNvSpPr>
            <a:spLocks noGrp="1"/>
          </p:cNvSpPr>
          <p:nvPr>
            <p:ph sz="quarter" idx="13"/>
          </p:nvPr>
        </p:nvSpPr>
        <p:spPr bwMode="auto">
          <a:xfrm>
            <a:off x="4000496" y="71438"/>
            <a:ext cx="4295779" cy="3571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VE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Toma de Decisiones Gerenciales</a:t>
            </a:r>
          </a:p>
        </p:txBody>
      </p:sp>
      <p:sp>
        <p:nvSpPr>
          <p:cNvPr id="4102" name="5 Marcador de contenido"/>
          <p:cNvSpPr>
            <a:spLocks noGrp="1"/>
          </p:cNvSpPr>
          <p:nvPr>
            <p:ph sz="quarter" idx="17"/>
          </p:nvPr>
        </p:nvSpPr>
        <p:spPr bwMode="auto">
          <a:xfrm>
            <a:off x="519113" y="6418263"/>
            <a:ext cx="8143875" cy="214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VE" dirty="0"/>
              <a:t>Análisis de Costos                                                                                  </a:t>
            </a:r>
            <a:r>
              <a:rPr lang="es-VE" sz="1000" b="1" dirty="0"/>
              <a:t>Lcda. ANDREINA HERNANDEZ</a:t>
            </a:r>
            <a:r>
              <a:rPr lang="es-VE" sz="1000" dirty="0"/>
              <a:t>, </a:t>
            </a:r>
            <a:r>
              <a:rPr lang="es-VE" sz="1000" b="1" dirty="0" err="1"/>
              <a:t>MSc</a:t>
            </a:r>
            <a:r>
              <a:rPr lang="es-VE" sz="1000" b="1" dirty="0"/>
              <a:t> </a:t>
            </a:r>
            <a:r>
              <a:rPr lang="es-VE" dirty="0"/>
              <a:t>                                                                                              Noviembre 2022   Enero 2012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519113" y="642918"/>
            <a:ext cx="791053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ETAPAS DEL PROCESO DE TOMA DE DECISIONES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714348" y="1701963"/>
            <a:ext cx="77153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es-VE" sz="1800" dirty="0">
                <a:latin typeface="Arial" panose="020B0604020202020204" pitchFamily="34" charset="0"/>
                <a:cs typeface="Arial" panose="020B0604020202020204" pitchFamily="34" charset="0"/>
              </a:rPr>
              <a:t>Detección e identificación del problema.</a:t>
            </a:r>
          </a:p>
          <a:p>
            <a:pPr marL="342900" lvl="0" indent="-342900">
              <a:buAutoNum type="arabicPeriod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VE" sz="1800" dirty="0">
                <a:latin typeface="Arial" panose="020B0604020202020204" pitchFamily="34" charset="0"/>
                <a:cs typeface="Arial" panose="020B0604020202020204" pitchFamily="34" charset="0"/>
              </a:rPr>
              <a:t>2. Búsqueda de un modelo aplicable a la solución del problema o desarrollar un nuevo modelo.</a:t>
            </a:r>
          </a:p>
          <a:p>
            <a:pPr lvl="0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VE" sz="1800" dirty="0">
                <a:latin typeface="Arial" panose="020B0604020202020204" pitchFamily="34" charset="0"/>
                <a:cs typeface="Arial" panose="020B0604020202020204" pitchFamily="34" charset="0"/>
              </a:rPr>
              <a:t>3. Definición del problema detectado y del modelo escogido.</a:t>
            </a:r>
          </a:p>
          <a:p>
            <a:pPr lvl="0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VE" sz="1800" dirty="0">
                <a:latin typeface="Arial" panose="020B0604020202020204" pitchFamily="34" charset="0"/>
                <a:cs typeface="Arial" panose="020B0604020202020204" pitchFamily="34" charset="0"/>
              </a:rPr>
              <a:t>4. Determinación de los datos relevantes del problema y de las alternativas.</a:t>
            </a:r>
          </a:p>
          <a:p>
            <a:pPr lvl="0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VE" sz="1800" dirty="0">
                <a:latin typeface="Arial" panose="020B0604020202020204" pitchFamily="34" charset="0"/>
                <a:cs typeface="Arial" panose="020B0604020202020204" pitchFamily="34" charset="0"/>
              </a:rPr>
              <a:t>5. Selección e implementación de una solución optima de acuerdo a las metas de la gerencia.</a:t>
            </a:r>
          </a:p>
          <a:p>
            <a:pPr lvl="0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VE" sz="1800" dirty="0">
                <a:latin typeface="Arial" panose="020B0604020202020204" pitchFamily="34" charset="0"/>
                <a:cs typeface="Arial" panose="020B0604020202020204" pitchFamily="34" charset="0"/>
              </a:rPr>
              <a:t>6. Evaluación de la decisión tomada para retroalimentar a la gerencia sobre la efectividad del curso de acción escogido.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7158" y="49778"/>
            <a:ext cx="1118498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050" name="Picture 2" descr="C:\Users\Tutor\Downloads\descarga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141"/>
            <a:ext cx="2210778" cy="58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6882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50"/>
                            </p:stCondLst>
                            <p:childTnLst>
                              <p:par>
                                <p:cTn id="1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5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50"/>
                            </p:stCondLst>
                            <p:childTnLst>
                              <p:par>
                                <p:cTn id="2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contenido"/>
          <p:cNvSpPr>
            <a:spLocks noGrp="1"/>
          </p:cNvSpPr>
          <p:nvPr>
            <p:ph sz="quarter" idx="13"/>
          </p:nvPr>
        </p:nvSpPr>
        <p:spPr bwMode="auto">
          <a:xfrm>
            <a:off x="4000496" y="71438"/>
            <a:ext cx="4295779" cy="3571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VE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Toma de Decisiones Gerenciales</a:t>
            </a:r>
          </a:p>
        </p:txBody>
      </p:sp>
      <p:sp>
        <p:nvSpPr>
          <p:cNvPr id="4102" name="5 Marcador de contenido"/>
          <p:cNvSpPr>
            <a:spLocks noGrp="1"/>
          </p:cNvSpPr>
          <p:nvPr>
            <p:ph sz="quarter" idx="17"/>
          </p:nvPr>
        </p:nvSpPr>
        <p:spPr bwMode="auto">
          <a:xfrm>
            <a:off x="519113" y="6418263"/>
            <a:ext cx="8143875" cy="214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VE" dirty="0"/>
              <a:t>Análisis de Costos                                                                                  </a:t>
            </a:r>
            <a:r>
              <a:rPr lang="es-VE" sz="1000" b="1" dirty="0"/>
              <a:t>Lcda. ANDREINA HERNANDEZ</a:t>
            </a:r>
            <a:r>
              <a:rPr lang="es-VE" sz="1000" dirty="0"/>
              <a:t>, </a:t>
            </a:r>
            <a:r>
              <a:rPr lang="es-VE" sz="1000" b="1" dirty="0" err="1"/>
              <a:t>MSc</a:t>
            </a:r>
            <a:r>
              <a:rPr lang="es-VE" sz="1000" b="1" dirty="0"/>
              <a:t> </a:t>
            </a:r>
            <a:r>
              <a:rPr lang="es-VE" dirty="0"/>
              <a:t>                                                                                              Noviembre 2022   Enero 2012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519113" y="620688"/>
            <a:ext cx="791053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EL PAPEL DEL CONTADOR GERENCIAL (DE COSTOS) </a:t>
            </a:r>
          </a:p>
          <a:p>
            <a:pPr algn="ctr">
              <a:defRPr/>
            </a:pPr>
            <a:r>
              <a:rPr lang="es-ES" sz="1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EN EL PROCESO DE TOMA DE DECISIONES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714348" y="1731580"/>
            <a:ext cx="7715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En la etapa 1: Se espera que el contador gerencial tenga implementado un sistema de información y control que sea capaz de detectar e identificar un problema oportunamente cuando la solución de éste es más fácil de lograr y poner en práctica.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En la etapa 2: El contador ya familiarizado con el problema y sus características, debe determinar si un modelo existente es apropiado para su solución, de no ser así, debe desarrollar un nuevo modelo.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7158" y="49778"/>
            <a:ext cx="1118498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050" name="Picture 2" descr="C:\Users\Tutor\Downloads\descarga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141"/>
            <a:ext cx="2210778" cy="58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707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contenido"/>
          <p:cNvSpPr>
            <a:spLocks noGrp="1"/>
          </p:cNvSpPr>
          <p:nvPr>
            <p:ph sz="quarter" idx="13"/>
          </p:nvPr>
        </p:nvSpPr>
        <p:spPr bwMode="auto">
          <a:xfrm>
            <a:off x="4000496" y="71438"/>
            <a:ext cx="4295779" cy="3571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VE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Toma de Decisiones Gerenciales</a:t>
            </a:r>
          </a:p>
        </p:txBody>
      </p:sp>
      <p:sp>
        <p:nvSpPr>
          <p:cNvPr id="4102" name="5 Marcador de contenido"/>
          <p:cNvSpPr>
            <a:spLocks noGrp="1"/>
          </p:cNvSpPr>
          <p:nvPr>
            <p:ph sz="quarter" idx="17"/>
          </p:nvPr>
        </p:nvSpPr>
        <p:spPr bwMode="auto">
          <a:xfrm>
            <a:off x="519113" y="6418263"/>
            <a:ext cx="8143875" cy="214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VE" dirty="0"/>
              <a:t>Análisis de Costos                                                                                  </a:t>
            </a:r>
            <a:r>
              <a:rPr lang="es-VE" sz="1000" b="1" dirty="0"/>
              <a:t>Lcda. ANDREINA HERNANDEZ</a:t>
            </a:r>
            <a:r>
              <a:rPr lang="es-VE" sz="1000" dirty="0"/>
              <a:t>, </a:t>
            </a:r>
            <a:r>
              <a:rPr lang="es-VE" sz="1000" b="1" dirty="0" err="1"/>
              <a:t>MSc</a:t>
            </a:r>
            <a:r>
              <a:rPr lang="es-VE" sz="1000" b="1" dirty="0"/>
              <a:t> </a:t>
            </a:r>
            <a:r>
              <a:rPr lang="es-VE" dirty="0"/>
              <a:t>                                                                                              Noviembre 2022   Enero 2012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519113" y="620688"/>
            <a:ext cx="791053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EL PAPEL DEL CONTADOR GERENCIAL (DE COSTOS) </a:t>
            </a:r>
          </a:p>
          <a:p>
            <a:pPr algn="ctr">
              <a:defRPr/>
            </a:pPr>
            <a:r>
              <a:rPr lang="es-ES" sz="1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EN EL PROCESO DE TOMA DE DECISIONES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714348" y="1803588"/>
            <a:ext cx="7715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En la etapa 3: El contador debe buscar y luego listar todas las alternativas viables, para luego, integrarlas al modelo escogido y someterlas a prueba para ver su favorabilidad.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En la etapa 4: El contador debe asegurarse de la calidad de la información obtenida en el proceso de toma de decisiones, ya que incluir un dato irrelevante o la omisión de un dato relevante, puede llevara una decisión errónea.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7158" y="49778"/>
            <a:ext cx="1118498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050" name="Picture 2" descr="C:\Users\Tutor\Downloads\descarga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141"/>
            <a:ext cx="2210778" cy="58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8150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contenido"/>
          <p:cNvSpPr>
            <a:spLocks noGrp="1"/>
          </p:cNvSpPr>
          <p:nvPr>
            <p:ph sz="quarter" idx="13"/>
          </p:nvPr>
        </p:nvSpPr>
        <p:spPr bwMode="auto">
          <a:xfrm>
            <a:off x="4000496" y="71438"/>
            <a:ext cx="4295779" cy="3571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VE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Toma de Decisiones Gerenciales</a:t>
            </a:r>
          </a:p>
        </p:txBody>
      </p:sp>
      <p:sp>
        <p:nvSpPr>
          <p:cNvPr id="4102" name="5 Marcador de contenido"/>
          <p:cNvSpPr>
            <a:spLocks noGrp="1"/>
          </p:cNvSpPr>
          <p:nvPr>
            <p:ph sz="quarter" idx="17"/>
          </p:nvPr>
        </p:nvSpPr>
        <p:spPr bwMode="auto">
          <a:xfrm>
            <a:off x="519113" y="6418263"/>
            <a:ext cx="8143875" cy="214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VE" dirty="0"/>
              <a:t>Análisis de Costos                                                                                  </a:t>
            </a:r>
            <a:r>
              <a:rPr lang="es-VE" sz="1000" b="1" dirty="0"/>
              <a:t>Lcda. ANDREINA HERNANDEZ</a:t>
            </a:r>
            <a:r>
              <a:rPr lang="es-VE" sz="1000" dirty="0"/>
              <a:t>, </a:t>
            </a:r>
            <a:r>
              <a:rPr lang="es-VE" sz="1000" b="1" dirty="0" err="1"/>
              <a:t>MSc</a:t>
            </a:r>
            <a:r>
              <a:rPr lang="es-VE" sz="1000" b="1" dirty="0"/>
              <a:t> </a:t>
            </a:r>
            <a:r>
              <a:rPr lang="es-VE" dirty="0"/>
              <a:t>                                                                                              Noviembre 2022   Enero 2012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519113" y="620688"/>
            <a:ext cx="791053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EL PAPEL DEL CONTADOR GERENCIAL (DE COSTOS) </a:t>
            </a:r>
          </a:p>
          <a:p>
            <a:pPr algn="ctr">
              <a:defRPr/>
            </a:pPr>
            <a:r>
              <a:rPr lang="es-ES" sz="1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EN EL PROCESO DE TOMA DE DECISIONES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714348" y="1527750"/>
            <a:ext cx="77153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200" dirty="0">
                <a:latin typeface="Arial" panose="020B0604020202020204" pitchFamily="34" charset="0"/>
                <a:cs typeface="Arial" panose="020B0604020202020204" pitchFamily="34" charset="0"/>
              </a:rPr>
              <a:t>En la etapa 5: El contador debe preparar un informe donde se reúna y resuma la información de las cuatro etapas anteriores para la gerencia. Debe seleccionarse un formato de informe que comunique los datos cualitativos y cuantitativos relevantes (etapa 4) para cada una de las alternativas (etapa 3) del modelo escogido (etapa 2) para resolver el problema detectado (etapa 1).</a:t>
            </a:r>
          </a:p>
          <a:p>
            <a:pPr algn="just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VE" sz="2200" dirty="0">
                <a:latin typeface="Arial" panose="020B0604020202020204" pitchFamily="34" charset="0"/>
                <a:cs typeface="Arial" panose="020B0604020202020204" pitchFamily="34" charset="0"/>
              </a:rPr>
              <a:t>En la etapa 6: El contador debe proveer un proceso de evaluación posterior a la decisión que contenga un estándar para comparar el desempeño real y, los datos del desempeño real debe ser continuos para comparar progresivamente con los estándares.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7158" y="49778"/>
            <a:ext cx="1118498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050" name="Picture 2" descr="C:\Users\Tutor\Downloads\descarga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141"/>
            <a:ext cx="2210778" cy="58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1214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contenido"/>
          <p:cNvSpPr>
            <a:spLocks noGrp="1"/>
          </p:cNvSpPr>
          <p:nvPr>
            <p:ph sz="quarter" idx="13"/>
          </p:nvPr>
        </p:nvSpPr>
        <p:spPr bwMode="auto">
          <a:xfrm>
            <a:off x="4000496" y="71438"/>
            <a:ext cx="4295779" cy="3571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VE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Toma de Decisiones Gerenciales</a:t>
            </a:r>
          </a:p>
        </p:txBody>
      </p:sp>
      <p:sp>
        <p:nvSpPr>
          <p:cNvPr id="4102" name="5 Marcador de contenido"/>
          <p:cNvSpPr>
            <a:spLocks noGrp="1"/>
          </p:cNvSpPr>
          <p:nvPr>
            <p:ph sz="quarter" idx="17"/>
          </p:nvPr>
        </p:nvSpPr>
        <p:spPr bwMode="auto">
          <a:xfrm>
            <a:off x="519113" y="6418263"/>
            <a:ext cx="8143875" cy="214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VE" dirty="0"/>
              <a:t>Análisis de Costos                                                                                  </a:t>
            </a:r>
            <a:r>
              <a:rPr lang="es-VE" sz="1000" b="1" dirty="0"/>
              <a:t>Lcda. ANDREINA HERNANDEZ</a:t>
            </a:r>
            <a:r>
              <a:rPr lang="es-VE" sz="1000" dirty="0"/>
              <a:t>, </a:t>
            </a:r>
            <a:r>
              <a:rPr lang="es-VE" sz="1000" b="1" dirty="0" err="1"/>
              <a:t>MSc</a:t>
            </a:r>
            <a:r>
              <a:rPr lang="es-VE" sz="1000" b="1" dirty="0"/>
              <a:t> </a:t>
            </a:r>
            <a:r>
              <a:rPr lang="es-VE" dirty="0"/>
              <a:t>                                                                                              Noviembre 2022   Enero 2012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519113" y="620688"/>
            <a:ext cx="791053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DATOS RELEVANTES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714348" y="1527750"/>
            <a:ext cx="7715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Son las entradas de información provistas por el contador gerencial para cada una de las etapas del proceso de solución de problemas.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Existen costos e ingresos relevantes también llamados costos e ingresos diferenciales. Si un costo o ingreso diferencial se incrementa, se llama costo o ingreso incremental. Si un costo o ingreso diferencial decrece, debe llamarse costo o ingreso </a:t>
            </a:r>
            <a:r>
              <a:rPr lang="es-VE" sz="2000" dirty="0" err="1">
                <a:latin typeface="Arial" panose="020B0604020202020204" pitchFamily="34" charset="0"/>
                <a:cs typeface="Arial" panose="020B0604020202020204" pitchFamily="34" charset="0"/>
              </a:rPr>
              <a:t>decremental</a:t>
            </a:r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VE" sz="2000" dirty="0">
                <a:latin typeface="Arial" panose="020B0604020202020204" pitchFamily="34" charset="0"/>
                <a:cs typeface="Arial" panose="020B0604020202020204" pitchFamily="34" charset="0"/>
              </a:rPr>
              <a:t>Por otra parte, los costos o ingresos irrelevantes son aquellos que no se afectan por la decisión de una alternativa con respecto a otras. Ejemplo: el costo hundido, que es aquel en que ya se incurrió como resultado de una decisión pasada.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7158" y="49778"/>
            <a:ext cx="1118498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050" name="Picture 2" descr="C:\Users\Tutor\Downloads\descarga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141"/>
            <a:ext cx="2210778" cy="58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089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contenido"/>
          <p:cNvSpPr>
            <a:spLocks noGrp="1"/>
          </p:cNvSpPr>
          <p:nvPr>
            <p:ph sz="quarter" idx="13"/>
          </p:nvPr>
        </p:nvSpPr>
        <p:spPr bwMode="auto">
          <a:xfrm>
            <a:off x="4000496" y="71438"/>
            <a:ext cx="4295779" cy="3571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VE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Toma de Decisiones Gerenciales</a:t>
            </a:r>
          </a:p>
        </p:txBody>
      </p:sp>
      <p:sp>
        <p:nvSpPr>
          <p:cNvPr id="4102" name="5 Marcador de contenido"/>
          <p:cNvSpPr>
            <a:spLocks noGrp="1"/>
          </p:cNvSpPr>
          <p:nvPr>
            <p:ph sz="quarter" idx="17"/>
          </p:nvPr>
        </p:nvSpPr>
        <p:spPr bwMode="auto">
          <a:xfrm>
            <a:off x="519113" y="6418263"/>
            <a:ext cx="8143875" cy="214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VE" dirty="0"/>
              <a:t>Análisis de Costos                                                                                  </a:t>
            </a:r>
            <a:r>
              <a:rPr lang="es-VE" sz="1000" b="1" dirty="0"/>
              <a:t>Lcda. ANDREINA HERNANDEZ</a:t>
            </a:r>
            <a:r>
              <a:rPr lang="es-VE" sz="1000" dirty="0"/>
              <a:t>, </a:t>
            </a:r>
            <a:r>
              <a:rPr lang="es-VE" sz="1000" b="1" dirty="0" err="1"/>
              <a:t>MSc</a:t>
            </a:r>
            <a:r>
              <a:rPr lang="es-VE" sz="1000" b="1" dirty="0"/>
              <a:t> </a:t>
            </a:r>
            <a:r>
              <a:rPr lang="es-VE" dirty="0"/>
              <a:t>                                                                                              Noviembre 2022   Enero 2012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426943" y="620688"/>
            <a:ext cx="824951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FORMATOS DE INFORMES GERENCIALES EN LA TOMA DE DECISIONES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714348" y="1701383"/>
            <a:ext cx="7715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1.-  Formato del Costo Total: incluye los costos e ingresos relevantes e irrelevantes para cada alternativa.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2.- Formato del Costo Diferencial: incluye sólo los costos e ingresos relevantes para cada alternativa.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3.- Formato de Costo de Oportunidad: incluye los costos e ingresos relevantes más los costos de oportunidad para un curso único de acción.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VE" sz="1600" dirty="0">
                <a:latin typeface="Arial" panose="020B0604020202020204" pitchFamily="34" charset="0"/>
                <a:cs typeface="Arial" panose="020B0604020202020204" pitchFamily="34" charset="0"/>
              </a:rPr>
              <a:t>(Costo de Oportunidad: son los beneficios sacrificados al descartar una alternativa)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7158" y="49778"/>
            <a:ext cx="1118498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050" name="Picture 2" descr="C:\Users\Tutor\Downloads\descarga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141"/>
            <a:ext cx="2210778" cy="58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1332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00"/>
                            </p:stCondLst>
                            <p:childTnLst>
                              <p:par>
                                <p:cTn id="2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contenido"/>
          <p:cNvSpPr>
            <a:spLocks noGrp="1"/>
          </p:cNvSpPr>
          <p:nvPr>
            <p:ph sz="quarter" idx="13"/>
          </p:nvPr>
        </p:nvSpPr>
        <p:spPr bwMode="auto">
          <a:xfrm>
            <a:off x="4000496" y="71438"/>
            <a:ext cx="4295779" cy="3571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VE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Toma de Decisiones Gerenciales</a:t>
            </a:r>
          </a:p>
        </p:txBody>
      </p:sp>
      <p:sp>
        <p:nvSpPr>
          <p:cNvPr id="4102" name="5 Marcador de contenido"/>
          <p:cNvSpPr>
            <a:spLocks noGrp="1"/>
          </p:cNvSpPr>
          <p:nvPr>
            <p:ph sz="quarter" idx="17"/>
          </p:nvPr>
        </p:nvSpPr>
        <p:spPr bwMode="auto">
          <a:xfrm>
            <a:off x="519113" y="6418263"/>
            <a:ext cx="8143875" cy="214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VE" dirty="0"/>
              <a:t>Análisis de Costos                                                                                  </a:t>
            </a:r>
            <a:r>
              <a:rPr lang="es-VE" sz="1000" b="1" dirty="0"/>
              <a:t>Lcda. ANDREINA HERNANDEZ</a:t>
            </a:r>
            <a:r>
              <a:rPr lang="es-VE" sz="1000" dirty="0"/>
              <a:t>, </a:t>
            </a:r>
            <a:r>
              <a:rPr lang="es-VE" sz="1000" b="1" dirty="0" err="1"/>
              <a:t>MSc</a:t>
            </a:r>
            <a:r>
              <a:rPr lang="es-VE" sz="1000" b="1" dirty="0"/>
              <a:t> </a:t>
            </a:r>
            <a:r>
              <a:rPr lang="es-VE" dirty="0"/>
              <a:t>                                                                                              Noviembre 2022   Enero 2012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426943" y="620688"/>
            <a:ext cx="824951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EJEMPLOS PARA ILUSTRAR LOS TRES TIPOS DE FORMATOS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714348" y="1701383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La empresa Mesas Familiares, C.A., trabajo a su máxima capacidad durante el año 2021, fabricando un total de 100.000 mesas, con los siguientes costos unitarios: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7158" y="49778"/>
            <a:ext cx="1118498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050" name="Picture 2" descr="C:\Users\Tutor\Downloads\descarga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141"/>
            <a:ext cx="2210778" cy="58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135D0D-E81F-D775-3BFB-960EC933A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44731"/>
              </p:ext>
            </p:extLst>
          </p:nvPr>
        </p:nvGraphicFramePr>
        <p:xfrm>
          <a:off x="1835696" y="3509326"/>
          <a:ext cx="5472608" cy="1791880"/>
        </p:xfrm>
        <a:graphic>
          <a:graphicData uri="http://schemas.openxmlformats.org/drawingml/2006/table">
            <a:tbl>
              <a:tblPr firstRow="1" firstCol="1" bandRow="1"/>
              <a:tblGrid>
                <a:gridCol w="4034425">
                  <a:extLst>
                    <a:ext uri="{9D8B030D-6E8A-4147-A177-3AD203B41FA5}">
                      <a16:colId xmlns:a16="http://schemas.microsoft.com/office/drawing/2014/main" val="2014891271"/>
                    </a:ext>
                  </a:extLst>
                </a:gridCol>
                <a:gridCol w="1438183">
                  <a:extLst>
                    <a:ext uri="{9D8B030D-6E8A-4147-A177-3AD203B41FA5}">
                      <a16:colId xmlns:a16="http://schemas.microsoft.com/office/drawing/2014/main" val="1988613258"/>
                    </a:ext>
                  </a:extLst>
                </a:gridCol>
              </a:tblGrid>
              <a:tr h="358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Bolívares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251732"/>
                  </a:ext>
                </a:extLst>
              </a:tr>
              <a:tr h="358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Materiales directos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040514"/>
                  </a:ext>
                </a:extLst>
              </a:tr>
              <a:tr h="358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Mano de obra directa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725469"/>
                  </a:ext>
                </a:extLst>
              </a:tr>
              <a:tr h="358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Costos indirectos de fabricación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001920"/>
                  </a:ext>
                </a:extLst>
              </a:tr>
              <a:tr h="35837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Costo unitario 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603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8544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50"/>
                            </p:stCondLst>
                            <p:childTnLst>
                              <p:par>
                                <p:cTn id="1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5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50"/>
                            </p:stCondLst>
                            <p:childTnLst>
                              <p:par>
                                <p:cTn id="2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Administrac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abilidad.T.E.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Contabilidad.T.E.G</Template>
  <TotalTime>1326</TotalTime>
  <Words>1265</Words>
  <Application>Microsoft Office PowerPoint</Application>
  <PresentationFormat>On-screen Show (4:3)</PresentationFormat>
  <Paragraphs>104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Agency FB</vt:lpstr>
      <vt:lpstr>Arial</vt:lpstr>
      <vt:lpstr>Calibri</vt:lpstr>
      <vt:lpstr>Times New Roman</vt:lpstr>
      <vt:lpstr>Administracion</vt:lpstr>
      <vt:lpstr>Contabilidad.T.E.G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Hams</dc:creator>
  <cp:lastModifiedBy>Marisela</cp:lastModifiedBy>
  <cp:revision>368</cp:revision>
  <dcterms:created xsi:type="dcterms:W3CDTF">2010-06-18T00:50:04Z</dcterms:created>
  <dcterms:modified xsi:type="dcterms:W3CDTF">2022-10-22T21:59:33Z</dcterms:modified>
</cp:coreProperties>
</file>